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rawings/drawing3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5"/>
  </p:notesMasterIdLst>
  <p:sldIdLst>
    <p:sldId id="320" r:id="rId2"/>
    <p:sldId id="257" r:id="rId3"/>
    <p:sldId id="328" r:id="rId4"/>
    <p:sldId id="329" r:id="rId5"/>
    <p:sldId id="310" r:id="rId6"/>
    <p:sldId id="327" r:id="rId7"/>
    <p:sldId id="331" r:id="rId8"/>
    <p:sldId id="298" r:id="rId9"/>
    <p:sldId id="308" r:id="rId10"/>
    <p:sldId id="323" r:id="rId11"/>
    <p:sldId id="324" r:id="rId12"/>
    <p:sldId id="330" r:id="rId13"/>
    <p:sldId id="332" r:id="rId14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0AB6"/>
    <a:srgbClr val="A4BFFA"/>
    <a:srgbClr val="A0A4F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F:\&#1084;&#1072;&#1090;&#1077;&#1088;&#1080;&#1072;&#1083;&#1099;%20&#1079;&#1072;&#1097;&#1080;&#1090;&#1072;\&#1050;&#1085;&#1080;&#1075;&#1072;25.03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40"/>
      <c:rotY val="40"/>
      <c:depthPercent val="100"/>
      <c:perspective val="3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6671002784509731"/>
          <c:y val="0.13626886251014886"/>
          <c:w val="0.64297977930071348"/>
          <c:h val="0.45282193662839809"/>
        </c:manualLayout>
      </c:layout>
      <c:pie3DChart>
        <c:varyColors val="1"/>
        <c:ser>
          <c:idx val="0"/>
          <c:order val="0"/>
          <c:spPr>
            <a:ln w="98425">
              <a:solidFill>
                <a:schemeClr val="tx1"/>
              </a:solidFill>
            </a:ln>
          </c:spPr>
          <c:dPt>
            <c:idx val="0"/>
            <c:spPr>
              <a:pattFill prst="pct90">
                <a:fgClr>
                  <a:srgbClr val="00B050"/>
                </a:fgClr>
                <a:bgClr>
                  <a:schemeClr val="bg1"/>
                </a:bgClr>
              </a:pattFill>
              <a:ln w="31750">
                <a:solidFill>
                  <a:schemeClr val="tx1"/>
                </a:solidFill>
              </a:ln>
              <a:effectLst/>
              <a:sp3d contourW="25400">
                <a:contourClr>
                  <a:schemeClr val="accent6">
                    <a:lumMod val="50000"/>
                  </a:schemeClr>
                </a:contourClr>
              </a:sp3d>
            </c:spPr>
          </c:dPt>
          <c:dPt>
            <c:idx val="1"/>
            <c:spPr>
              <a:solidFill>
                <a:srgbClr val="66FF66"/>
              </a:solidFill>
              <a:ln w="31750">
                <a:solidFill>
                  <a:schemeClr val="tx1"/>
                </a:solidFill>
              </a:ln>
              <a:effectLst/>
              <a:sp3d contourW="25400">
                <a:contourClr>
                  <a:schemeClr val="accent6"/>
                </a:contourClr>
              </a:sp3d>
            </c:spPr>
          </c:dPt>
          <c:dPt>
            <c:idx val="2"/>
            <c:spPr>
              <a:pattFill prst="pct30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n w="31750">
                <a:solidFill>
                  <a:schemeClr val="tx1"/>
                </a:solidFill>
              </a:ln>
              <a:effectLst/>
              <a:sp3d contourW="25400">
                <a:contourClr>
                  <a:schemeClr val="accent5">
                    <a:lumMod val="75000"/>
                  </a:schemeClr>
                </a:contourClr>
              </a:sp3d>
            </c:spPr>
          </c:dPt>
          <c:dPt>
            <c:idx val="3"/>
            <c:spPr>
              <a:solidFill>
                <a:srgbClr val="C5D4ED"/>
              </a:solidFill>
              <a:ln w="31750">
                <a:solidFill>
                  <a:schemeClr val="tx1"/>
                </a:solidFill>
              </a:ln>
              <a:effectLst/>
              <a:sp3d contourW="25400">
                <a:contourClr>
                  <a:srgbClr val="0070C0"/>
                </a:contourClr>
              </a:sp3d>
            </c:spPr>
          </c:dPt>
          <c:dLbls>
            <c:dLbl>
              <c:idx val="3"/>
              <c:layout>
                <c:manualLayout>
                  <c:x val="-1.1991459763612633E-2"/>
                  <c:y val="1.1588195358212752E-2"/>
                </c:manualLayout>
              </c:layout>
              <c:showVal val="1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ysClr val="windowText" lastClr="000000"/>
                    </a:solidFill>
                    <a:latin typeface="Verdana" pitchFamily="34" charset="0"/>
                    <a:ea typeface="Verdana" pitchFamily="34" charset="0"/>
                    <a:cs typeface="Verdana" pitchFamily="34" charset="0"/>
                  </a:defRPr>
                </a:pPr>
                <a:endParaRPr lang="ru-RU"/>
              </a:p>
            </c:txPr>
            <c:showVal val="1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Лист1!$D$12:$D$15</c:f>
              <c:strCache>
                <c:ptCount val="4"/>
                <c:pt idx="0">
                  <c:v>химико-биологические профильные классы</c:v>
                </c:pt>
                <c:pt idx="1">
                  <c:v>физико-математические профильные классы</c:v>
                </c:pt>
                <c:pt idx="2">
                  <c:v>общеобразовательные классы</c:v>
                </c:pt>
                <c:pt idx="3">
                  <c:v>лингвистические профильные классы</c:v>
                </c:pt>
              </c:strCache>
            </c:strRef>
          </c:cat>
          <c:val>
            <c:numRef>
              <c:f>Лист1!$E$12:$E$15</c:f>
              <c:numCache>
                <c:formatCode>0%</c:formatCode>
                <c:ptCount val="4"/>
                <c:pt idx="0">
                  <c:v>0.4</c:v>
                </c:pt>
                <c:pt idx="1">
                  <c:v>0.15000000000000024</c:v>
                </c:pt>
                <c:pt idx="2">
                  <c:v>0.4</c:v>
                </c:pt>
                <c:pt idx="3">
                  <c:v>5.0000000000000114E-2</c:v>
                </c:pt>
              </c:numCache>
            </c:numRef>
          </c:val>
        </c:ser>
      </c:pie3D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200" b="1" i="0" u="none" strike="noStrike" kern="1200" baseline="0">
                <a:solidFill>
                  <a:sysClr val="windowText" lastClr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200" b="1" i="0" u="none" strike="noStrike" kern="1200" baseline="0">
                <a:solidFill>
                  <a:sysClr val="windowText" lastClr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pPr>
            <a:endParaRPr lang="ru-RU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200" b="1" i="0" u="none" strike="noStrike" kern="1200" baseline="0">
                <a:solidFill>
                  <a:sysClr val="windowText" lastClr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8.1345881289748539E-2"/>
          <c:y val="0.69718364743421513"/>
          <c:w val="0.85058696462593042"/>
          <c:h val="0.30281635256578582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lnSpc>
              <a:spcPct val="150000"/>
            </a:lnSpc>
            <a:defRPr sz="1200" b="1" i="0" u="none" strike="noStrike" kern="1200" baseline="0">
              <a:solidFill>
                <a:sysClr val="windowText" lastClr="000000"/>
              </a:solidFill>
              <a:latin typeface="Verdana" pitchFamily="34" charset="0"/>
              <a:ea typeface="Verdana" pitchFamily="34" charset="0"/>
              <a:cs typeface="Verdana" pitchFamily="34" charset="0"/>
            </a:defRPr>
          </a:pPr>
          <a:endParaRPr lang="ru-RU"/>
        </a:p>
      </c:txPr>
    </c:legend>
    <c:plotVisOnly val="1"/>
    <c:dispBlanksAs val="zero"/>
  </c:chart>
  <c:spPr>
    <a:noFill/>
    <a:ln w="9525" cap="flat" cmpd="sng" algn="ctr">
      <a:noFill/>
      <a:round/>
    </a:ln>
    <a:effectLst/>
  </c:spPr>
  <c:txPr>
    <a:bodyPr/>
    <a:lstStyle/>
    <a:p>
      <a:pPr>
        <a:defRPr b="1"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Лист1!$B$53</c:f>
              <c:strCache>
                <c:ptCount val="1"/>
                <c:pt idx="0">
                  <c:v>значительное напряжение механизмов регуляции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ysClr val="windowText" lastClr="000000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/>
                      <a:t>40,2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/>
                      <a:t>16,0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/>
                      <a:t>25,0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/>
                      <a:t>30,8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multiLvlStrRef>
              <c:f>Лист1!$C$51:$F$52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Лист1!$C$53:$F$53</c:f>
              <c:numCache>
                <c:formatCode>0.0%</c:formatCode>
                <c:ptCount val="4"/>
                <c:pt idx="0">
                  <c:v>0.40200000000000002</c:v>
                </c:pt>
                <c:pt idx="1">
                  <c:v>0.16000000000000009</c:v>
                </c:pt>
                <c:pt idx="2">
                  <c:v>0.25</c:v>
                </c:pt>
                <c:pt idx="3">
                  <c:v>0.30800000000000038</c:v>
                </c:pt>
              </c:numCache>
            </c:numRef>
          </c:val>
        </c:ser>
        <c:ser>
          <c:idx val="1"/>
          <c:order val="1"/>
          <c:tx>
            <c:strRef>
              <c:f>Лист1!$B$54</c:f>
              <c:strCache>
                <c:ptCount val="1"/>
                <c:pt idx="0">
                  <c:v>умеренное напряжение механизмов регуляции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ysClr val="windowText" lastClr="000000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/>
                      <a:t>26,5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/>
                      <a:t>50,0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/>
                      <a:t>50,0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/>
                      <a:t>46,2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multiLvlStrRef>
              <c:f>Лист1!$C$51:$F$52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Лист1!$C$54:$F$54</c:f>
              <c:numCache>
                <c:formatCode>0.0%</c:formatCode>
                <c:ptCount val="4"/>
                <c:pt idx="0">
                  <c:v>0.26500000000000001</c:v>
                </c:pt>
                <c:pt idx="1">
                  <c:v>0.5</c:v>
                </c:pt>
                <c:pt idx="2">
                  <c:v>0.5</c:v>
                </c:pt>
                <c:pt idx="3">
                  <c:v>0.46200000000000002</c:v>
                </c:pt>
              </c:numCache>
            </c:numRef>
          </c:val>
        </c:ser>
        <c:ser>
          <c:idx val="2"/>
          <c:order val="2"/>
          <c:tx>
            <c:strRef>
              <c:f>Лист1!$B$55</c:f>
              <c:strCache>
                <c:ptCount val="1"/>
                <c:pt idx="0">
                  <c:v>оптимальное функциональное состояние</c:v>
                </c:pt>
              </c:strCache>
            </c:strRef>
          </c:tx>
          <c:spPr>
            <a:solidFill>
              <a:schemeClr val="accent3"/>
            </a:solidFill>
            <a:ln>
              <a:solidFill>
                <a:sysClr val="windowText" lastClr="000000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400"/>
                      <a:t>33,3</a:t>
                    </a: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400"/>
                      <a:t>33,3</a:t>
                    </a: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400"/>
                      <a:t>25,0</a:t>
                    </a: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/>
                      <a:t>23,1</a:t>
                    </a: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multiLvlStrRef>
              <c:f>Лист1!$C$51:$F$52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Лист1!$C$55:$F$55</c:f>
              <c:numCache>
                <c:formatCode>0.0%</c:formatCode>
                <c:ptCount val="4"/>
                <c:pt idx="0">
                  <c:v>0.33300000000000174</c:v>
                </c:pt>
                <c:pt idx="1">
                  <c:v>0.33300000000000174</c:v>
                </c:pt>
                <c:pt idx="2">
                  <c:v>0.25</c:v>
                </c:pt>
                <c:pt idx="3">
                  <c:v>0.23100000000000001</c:v>
                </c:pt>
              </c:numCache>
            </c:numRef>
          </c:val>
        </c:ser>
        <c:shape val="box"/>
        <c:axId val="81264640"/>
        <c:axId val="81266176"/>
        <c:axId val="0"/>
      </c:bar3DChart>
      <c:catAx>
        <c:axId val="81264640"/>
        <c:scaling>
          <c:orientation val="minMax"/>
        </c:scaling>
        <c:axPos val="b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81266176"/>
        <c:crosses val="autoZero"/>
        <c:auto val="1"/>
        <c:lblAlgn val="ctr"/>
        <c:lblOffset val="100"/>
      </c:catAx>
      <c:valAx>
        <c:axId val="81266176"/>
        <c:scaling>
          <c:orientation val="minMax"/>
        </c:scaling>
        <c:axPos val="l"/>
        <c:numFmt formatCode="0%" sourceLinked="1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81264640"/>
        <c:crosses val="autoZero"/>
        <c:crossBetween val="between"/>
        <c:majorUnit val="0.2"/>
      </c:valAx>
    </c:plotArea>
    <c:legend>
      <c:legendPos val="b"/>
      <c:layout>
        <c:manualLayout>
          <c:xMode val="edge"/>
          <c:yMode val="edge"/>
          <c:x val="0.13095974798231144"/>
          <c:y val="0.86637367803209375"/>
          <c:w val="0.68876069844783605"/>
          <c:h val="0.13362632196790625"/>
        </c:manualLayout>
      </c:layout>
      <c:txPr>
        <a:bodyPr/>
        <a:lstStyle/>
        <a:p>
          <a:pPr>
            <a:defRPr sz="1400"/>
          </a:pPr>
          <a:endParaRPr lang="ru-RU"/>
        </a:p>
      </c:txPr>
    </c:legend>
    <c:plotVisOnly val="1"/>
  </c:chart>
  <c:spPr>
    <a:noFill/>
    <a:ln>
      <a:noFill/>
    </a:ln>
  </c:spPr>
  <c:txPr>
    <a:bodyPr/>
    <a:lstStyle/>
    <a:p>
      <a:pPr>
        <a:defRPr sz="9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Лист1!$B$64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ysClr val="windowText" lastClr="000000"/>
              </a:solidFill>
            </a:ln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10,0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15,0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multiLvlStrRef>
              <c:f>Лист1!$C$62:$F$63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Лист1!$C$64:$F$64</c:f>
              <c:numCache>
                <c:formatCode>0.0%</c:formatCode>
                <c:ptCount val="4"/>
                <c:pt idx="1">
                  <c:v>0.1</c:v>
                </c:pt>
                <c:pt idx="3">
                  <c:v>0.15000000000000019</c:v>
                </c:pt>
              </c:numCache>
            </c:numRef>
          </c:val>
        </c:ser>
        <c:ser>
          <c:idx val="1"/>
          <c:order val="1"/>
          <c:tx>
            <c:strRef>
              <c:f>Лист1!$B$65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ysClr val="windowText" lastClr="000000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66,7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65,0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66,7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68,3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multiLvlStrRef>
              <c:f>Лист1!$C$62:$F$63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Лист1!$C$65:$F$65</c:f>
              <c:numCache>
                <c:formatCode>0.0%</c:formatCode>
                <c:ptCount val="4"/>
                <c:pt idx="0">
                  <c:v>0.66700000000000104</c:v>
                </c:pt>
                <c:pt idx="1">
                  <c:v>0.65000000000000102</c:v>
                </c:pt>
                <c:pt idx="2">
                  <c:v>0.66700000000000104</c:v>
                </c:pt>
                <c:pt idx="3">
                  <c:v>0.68300000000000005</c:v>
                </c:pt>
              </c:numCache>
            </c:numRef>
          </c:val>
        </c:ser>
        <c:ser>
          <c:idx val="2"/>
          <c:order val="2"/>
          <c:tx>
            <c:strRef>
              <c:f>Лист1!$B$66</c:f>
              <c:strCache>
                <c:ptCount val="1"/>
                <c:pt idx="0">
                  <c:v>высокий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33,3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25,0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33,3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0"/>
                  <c:y val="1.9642228626261447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16,7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multiLvlStrRef>
              <c:f>Лист1!$C$62:$F$63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Лист1!$C$66:$F$66</c:f>
              <c:numCache>
                <c:formatCode>0.0%</c:formatCode>
                <c:ptCount val="4"/>
                <c:pt idx="0">
                  <c:v>0.33300000000000052</c:v>
                </c:pt>
                <c:pt idx="1">
                  <c:v>0.25</c:v>
                </c:pt>
                <c:pt idx="2">
                  <c:v>0.33300000000000052</c:v>
                </c:pt>
                <c:pt idx="3">
                  <c:v>0.16700000000000001</c:v>
                </c:pt>
              </c:numCache>
            </c:numRef>
          </c:val>
        </c:ser>
        <c:shape val="box"/>
        <c:axId val="81253120"/>
        <c:axId val="81254656"/>
        <c:axId val="0"/>
      </c:bar3DChart>
      <c:catAx>
        <c:axId val="81253120"/>
        <c:scaling>
          <c:orientation val="minMax"/>
        </c:scaling>
        <c:axPos val="b"/>
        <c:tickLblPos val="nextTo"/>
        <c:crossAx val="81254656"/>
        <c:crosses val="autoZero"/>
        <c:auto val="1"/>
        <c:lblAlgn val="ctr"/>
        <c:lblOffset val="100"/>
      </c:catAx>
      <c:valAx>
        <c:axId val="81254656"/>
        <c:scaling>
          <c:orientation val="minMax"/>
        </c:scaling>
        <c:axPos val="l"/>
        <c:numFmt formatCode="0%" sourceLinked="1"/>
        <c:tickLblPos val="nextTo"/>
        <c:crossAx val="81253120"/>
        <c:crosses val="autoZero"/>
        <c:crossBetween val="between"/>
        <c:majorUnit val="0.2"/>
      </c:valAx>
    </c:plotArea>
    <c:legend>
      <c:legendPos val="b"/>
      <c:layout/>
    </c:legend>
    <c:plotVisOnly val="1"/>
  </c:chart>
  <c:spPr>
    <a:noFill/>
    <a:ln>
      <a:noFill/>
    </a:ln>
  </c:spPr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/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Лист1!$C$25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34,8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18,5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34,9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28,8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multiLvlStrRef>
              <c:f>Лист1!$D$23:$G$24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Лист1!$D$25:$G$25</c:f>
              <c:numCache>
                <c:formatCode>0.0%</c:formatCode>
                <c:ptCount val="4"/>
                <c:pt idx="0">
                  <c:v>0.34800000000000031</c:v>
                </c:pt>
                <c:pt idx="1">
                  <c:v>0.18500000000000019</c:v>
                </c:pt>
                <c:pt idx="2">
                  <c:v>0.34900000000000031</c:v>
                </c:pt>
                <c:pt idx="3">
                  <c:v>0.28800000000000031</c:v>
                </c:pt>
              </c:numCache>
            </c:numRef>
          </c:val>
        </c:ser>
        <c:ser>
          <c:idx val="1"/>
          <c:order val="1"/>
          <c:tx>
            <c:strRef>
              <c:f>Лист1!$C$26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ysClr val="windowText" lastClr="000000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47,7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41,7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43,4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44,6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multiLvlStrRef>
              <c:f>Лист1!$D$23:$G$24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Лист1!$D$26:$G$26</c:f>
              <c:numCache>
                <c:formatCode>0.0%</c:formatCode>
                <c:ptCount val="4"/>
                <c:pt idx="0">
                  <c:v>0.47700000000000031</c:v>
                </c:pt>
                <c:pt idx="1">
                  <c:v>0.41700000000000031</c:v>
                </c:pt>
                <c:pt idx="2">
                  <c:v>0.43400000000000039</c:v>
                </c:pt>
                <c:pt idx="3">
                  <c:v>0.44600000000000001</c:v>
                </c:pt>
              </c:numCache>
            </c:numRef>
          </c:val>
        </c:ser>
        <c:ser>
          <c:idx val="2"/>
          <c:order val="2"/>
          <c:tx>
            <c:strRef>
              <c:f>Лист1!$C$27</c:f>
              <c:strCache>
                <c:ptCount val="1"/>
                <c:pt idx="0">
                  <c:v>высокий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17,5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39,8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21,7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26,6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multiLvlStrRef>
              <c:f>Лист1!$D$23:$G$24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Лист1!$D$27:$G$27</c:f>
              <c:numCache>
                <c:formatCode>0.0%</c:formatCode>
                <c:ptCount val="4"/>
                <c:pt idx="0">
                  <c:v>0.17500000000000004</c:v>
                </c:pt>
                <c:pt idx="1">
                  <c:v>0.39800000000000052</c:v>
                </c:pt>
                <c:pt idx="2">
                  <c:v>0.21700000000000019</c:v>
                </c:pt>
                <c:pt idx="3">
                  <c:v>0.26600000000000001</c:v>
                </c:pt>
              </c:numCache>
            </c:numRef>
          </c:val>
        </c:ser>
        <c:shape val="box"/>
        <c:axId val="81614720"/>
        <c:axId val="81616256"/>
        <c:axId val="0"/>
      </c:bar3DChart>
      <c:catAx>
        <c:axId val="81614720"/>
        <c:scaling>
          <c:orientation val="minMax"/>
        </c:scaling>
        <c:axPos val="b"/>
        <c:tickLblPos val="nextTo"/>
        <c:crossAx val="81616256"/>
        <c:crosses val="autoZero"/>
        <c:auto val="1"/>
        <c:lblAlgn val="ctr"/>
        <c:lblOffset val="100"/>
      </c:catAx>
      <c:valAx>
        <c:axId val="81616256"/>
        <c:scaling>
          <c:orientation val="minMax"/>
        </c:scaling>
        <c:axPos val="l"/>
        <c:numFmt formatCode="0%" sourceLinked="1"/>
        <c:tickLblPos val="nextTo"/>
        <c:crossAx val="81614720"/>
        <c:crosses val="autoZero"/>
        <c:crossBetween val="between"/>
        <c:majorUnit val="0.2"/>
      </c:valAx>
    </c:plotArea>
    <c:legend>
      <c:legendPos val="b"/>
      <c:layout/>
    </c:legend>
    <c:plotVisOnly val="1"/>
  </c:chart>
  <c:spPr>
    <a:noFill/>
    <a:ln>
      <a:noFill/>
    </a:ln>
  </c:spPr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Лист1!$B$103</c:f>
              <c:strCache>
                <c:ptCount val="1"/>
                <c:pt idx="0">
                  <c:v>низкий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ysClr val="windowText" lastClr="000000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45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50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11,2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66,6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multiLvlStrRef>
              <c:f>Лист1!$C$101:$F$102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Лист1!$C$103:$F$103</c:f>
              <c:numCache>
                <c:formatCode>0%</c:formatCode>
                <c:ptCount val="4"/>
                <c:pt idx="0">
                  <c:v>0.45</c:v>
                </c:pt>
                <c:pt idx="1">
                  <c:v>0.5</c:v>
                </c:pt>
                <c:pt idx="2" formatCode="0.0%">
                  <c:v>0.112</c:v>
                </c:pt>
                <c:pt idx="3" formatCode="0.0%">
                  <c:v>0.66600000000000104</c:v>
                </c:pt>
              </c:numCache>
            </c:numRef>
          </c:val>
        </c:ser>
        <c:ser>
          <c:idx val="1"/>
          <c:order val="1"/>
          <c:tx>
            <c:strRef>
              <c:f>Лист1!$B$104</c:f>
              <c:strCache>
                <c:ptCount val="1"/>
                <c:pt idx="0">
                  <c:v>средний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ysClr val="windowText" lastClr="000000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50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66,6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-3.0864197530864244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11,2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multiLvlStrRef>
              <c:f>Лист1!$C$101:$F$102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Лист1!$C$104:$F$104</c:f>
              <c:numCache>
                <c:formatCode>0%</c:formatCode>
                <c:ptCount val="4"/>
                <c:pt idx="0">
                  <c:v>0.30000000000000032</c:v>
                </c:pt>
                <c:pt idx="1">
                  <c:v>0.5</c:v>
                </c:pt>
                <c:pt idx="2" formatCode="0.0%">
                  <c:v>0.66600000000000104</c:v>
                </c:pt>
                <c:pt idx="3" formatCode="0.0%">
                  <c:v>0.112</c:v>
                </c:pt>
              </c:numCache>
            </c:numRef>
          </c:val>
        </c:ser>
        <c:ser>
          <c:idx val="2"/>
          <c:order val="2"/>
          <c:tx>
            <c:strRef>
              <c:f>Лист1!$B$105</c:f>
              <c:strCache>
                <c:ptCount val="1"/>
                <c:pt idx="0">
                  <c:v>высокий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22,2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22,2</a:t>
                    </a:r>
                    <a:endParaRPr lang="en-US" dirty="0"/>
                  </a:p>
                </c:rich>
              </c:tx>
              <c:showVal val="1"/>
            </c:dLbl>
            <c:showVal val="1"/>
          </c:dLbls>
          <c:cat>
            <c:multiLvlStrRef>
              <c:f>Лист1!$C$101:$F$102</c:f>
              <c:multiLvlStrCache>
                <c:ptCount val="4"/>
                <c:lvl>
                  <c:pt idx="0">
                    <c:v>"профильная" группа</c:v>
                  </c:pt>
                  <c:pt idx="1">
                    <c:v>"непрофильная" группа</c:v>
                  </c:pt>
                  <c:pt idx="2">
                    <c:v>"профильная" группа</c:v>
                  </c:pt>
                  <c:pt idx="3">
                    <c:v>"непрофильная" группа</c:v>
                  </c:pt>
                </c:lvl>
                <c:lvl>
                  <c:pt idx="0">
                    <c:v>юноши</c:v>
                  </c:pt>
                  <c:pt idx="2">
                    <c:v>девушки</c:v>
                  </c:pt>
                </c:lvl>
              </c:multiLvlStrCache>
            </c:multiLvlStrRef>
          </c:cat>
          <c:val>
            <c:numRef>
              <c:f>Лист1!$C$105:$F$105</c:f>
              <c:numCache>
                <c:formatCode>General</c:formatCode>
                <c:ptCount val="4"/>
                <c:pt idx="0" formatCode="0%">
                  <c:v>0.25</c:v>
                </c:pt>
                <c:pt idx="2" formatCode="0.0%">
                  <c:v>0.222</c:v>
                </c:pt>
                <c:pt idx="3" formatCode="0.0%">
                  <c:v>0.222</c:v>
                </c:pt>
              </c:numCache>
            </c:numRef>
          </c:val>
        </c:ser>
        <c:shape val="box"/>
        <c:axId val="81566336"/>
        <c:axId val="81670528"/>
        <c:axId val="0"/>
      </c:bar3DChart>
      <c:catAx>
        <c:axId val="81566336"/>
        <c:scaling>
          <c:orientation val="minMax"/>
        </c:scaling>
        <c:axPos val="b"/>
        <c:tickLblPos val="nextTo"/>
        <c:crossAx val="81670528"/>
        <c:crosses val="autoZero"/>
        <c:auto val="1"/>
        <c:lblAlgn val="ctr"/>
        <c:lblOffset val="100"/>
      </c:catAx>
      <c:valAx>
        <c:axId val="81670528"/>
        <c:scaling>
          <c:orientation val="minMax"/>
        </c:scaling>
        <c:axPos val="l"/>
        <c:numFmt formatCode="0%" sourceLinked="1"/>
        <c:tickLblPos val="nextTo"/>
        <c:crossAx val="81566336"/>
        <c:crosses val="autoZero"/>
        <c:crossBetween val="between"/>
        <c:majorUnit val="0.2"/>
      </c:valAx>
    </c:plotArea>
    <c:legend>
      <c:legendPos val="b"/>
      <c:layout/>
    </c:legend>
    <c:plotVisOnly val="1"/>
  </c:chart>
  <c:spPr>
    <a:noFill/>
    <a:ln>
      <a:noFill/>
    </a:ln>
  </c:spPr>
  <c:txPr>
    <a:bodyPr/>
    <a:lstStyle/>
    <a:p>
      <a:pPr>
        <a:defRPr sz="1400" b="1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Лист1!$B$155</c:f>
              <c:strCache>
                <c:ptCount val="1"/>
                <c:pt idx="0">
                  <c:v>дезадаптивный тип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ysClr val="windowText" lastClr="000000"/>
              </a:solidFill>
            </a:ln>
          </c:spPr>
          <c:dLbls>
            <c:dLbl>
              <c:idx val="0"/>
              <c:layout>
                <c:manualLayout>
                  <c:x val="0"/>
                  <c:y val="-3.710145604956404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33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9.2152623610589745E-3"/>
                  <c:y val="-2.782609203717309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58</a:t>
                    </a:r>
                  </a:p>
                </c:rich>
              </c:tx>
              <c:showVal val="1"/>
            </c:dLbl>
            <c:showVal val="1"/>
          </c:dLbls>
          <c:cat>
            <c:strRef>
              <c:f>Лист1!$C$154:$D$154</c:f>
              <c:strCache>
                <c:ptCount val="2"/>
                <c:pt idx="0">
                  <c:v>"профильная" группа</c:v>
                </c:pt>
                <c:pt idx="1">
                  <c:v>"непрофильная" группа</c:v>
                </c:pt>
              </c:strCache>
            </c:strRef>
          </c:cat>
          <c:val>
            <c:numRef>
              <c:f>Лист1!$C$155:$D$155</c:f>
              <c:numCache>
                <c:formatCode>0%</c:formatCode>
                <c:ptCount val="2"/>
                <c:pt idx="0">
                  <c:v>0.33300000000000052</c:v>
                </c:pt>
                <c:pt idx="1">
                  <c:v>0.58299999999999996</c:v>
                </c:pt>
              </c:numCache>
            </c:numRef>
          </c:val>
        </c:ser>
        <c:ser>
          <c:idx val="1"/>
          <c:order val="1"/>
          <c:tx>
            <c:strRef>
              <c:f>Лист1!$B$156</c:f>
              <c:strCache>
                <c:ptCount val="1"/>
                <c:pt idx="0">
                  <c:v>компенсаторный тип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ysClr val="windowText" lastClr="000000"/>
              </a:solidFill>
            </a:ln>
          </c:spPr>
          <c:dLbls>
            <c:dLbl>
              <c:idx val="0"/>
              <c:layout>
                <c:manualLayout>
                  <c:x val="1.1519077951323866E-2"/>
                  <c:y val="-3.710182122137561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42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9.2152623610590578E-3"/>
                  <c:y val="-4.1739138055759545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17</a:t>
                    </a:r>
                  </a:p>
                </c:rich>
              </c:tx>
              <c:showVal val="1"/>
            </c:dLbl>
            <c:showVal val="1"/>
          </c:dLbls>
          <c:cat>
            <c:strRef>
              <c:f>Лист1!$C$154:$D$154</c:f>
              <c:strCache>
                <c:ptCount val="2"/>
                <c:pt idx="0">
                  <c:v>"профильная" группа</c:v>
                </c:pt>
                <c:pt idx="1">
                  <c:v>"непрофильная" группа</c:v>
                </c:pt>
              </c:strCache>
            </c:strRef>
          </c:cat>
          <c:val>
            <c:numRef>
              <c:f>Лист1!$C$156:$D$156</c:f>
              <c:numCache>
                <c:formatCode>0%</c:formatCode>
                <c:ptCount val="2"/>
                <c:pt idx="0">
                  <c:v>0.41700000000000031</c:v>
                </c:pt>
                <c:pt idx="1">
                  <c:v>0.16700000000000001</c:v>
                </c:pt>
              </c:numCache>
            </c:numRef>
          </c:val>
        </c:ser>
        <c:ser>
          <c:idx val="2"/>
          <c:order val="2"/>
          <c:tx>
            <c:strRef>
              <c:f>Лист1!$B$157</c:f>
              <c:strCache>
                <c:ptCount val="1"/>
                <c:pt idx="0">
                  <c:v>адаптивный тип</c:v>
                </c:pt>
              </c:strCache>
            </c:strRef>
          </c:tx>
          <c:spPr>
            <a:ln>
              <a:solidFill>
                <a:sysClr val="windowText" lastClr="000000"/>
              </a:solidFill>
            </a:ln>
          </c:spPr>
          <c:dLbls>
            <c:dLbl>
              <c:idx val="0"/>
              <c:layout>
                <c:manualLayout>
                  <c:x val="2.073434031238288E-2"/>
                  <c:y val="-4.6376820061954933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25</a:t>
                    </a:r>
                  </a:p>
                </c:rich>
              </c:tx>
              <c:showVal val="1"/>
            </c:dLbl>
            <c:dLbl>
              <c:idx val="1"/>
              <c:layout>
                <c:manualLayout>
                  <c:x val="1.8430524722118157E-2"/>
                  <c:y val="-3.246377404336849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25</a:t>
                    </a:r>
                  </a:p>
                </c:rich>
              </c:tx>
              <c:showVal val="1"/>
            </c:dLbl>
            <c:showVal val="1"/>
          </c:dLbls>
          <c:cat>
            <c:strRef>
              <c:f>Лист1!$C$154:$D$154</c:f>
              <c:strCache>
                <c:ptCount val="2"/>
                <c:pt idx="0">
                  <c:v>"профильная" группа</c:v>
                </c:pt>
                <c:pt idx="1">
                  <c:v>"непрофильная" группа</c:v>
                </c:pt>
              </c:strCache>
            </c:strRef>
          </c:cat>
          <c:val>
            <c:numRef>
              <c:f>Лист1!$C$157:$D$157</c:f>
              <c:numCache>
                <c:formatCode>0%</c:formatCode>
                <c:ptCount val="2"/>
                <c:pt idx="0">
                  <c:v>0.25</c:v>
                </c:pt>
                <c:pt idx="1">
                  <c:v>0.25</c:v>
                </c:pt>
              </c:numCache>
            </c:numRef>
          </c:val>
        </c:ser>
        <c:shape val="box"/>
        <c:axId val="81800576"/>
        <c:axId val="81835136"/>
        <c:axId val="0"/>
      </c:bar3DChart>
      <c:catAx>
        <c:axId val="81800576"/>
        <c:scaling>
          <c:orientation val="minMax"/>
        </c:scaling>
        <c:axPos val="b"/>
        <c:tickLblPos val="nextTo"/>
        <c:crossAx val="81835136"/>
        <c:crosses val="autoZero"/>
        <c:auto val="1"/>
        <c:lblAlgn val="ctr"/>
        <c:lblOffset val="100"/>
      </c:catAx>
      <c:valAx>
        <c:axId val="81835136"/>
        <c:scaling>
          <c:orientation val="minMax"/>
          <c:max val="1"/>
        </c:scaling>
        <c:axPos val="l"/>
        <c:numFmt formatCode="0%" sourceLinked="1"/>
        <c:tickLblPos val="nextTo"/>
        <c:crossAx val="81800576"/>
        <c:crosses val="autoZero"/>
        <c:crossBetween val="between"/>
        <c:majorUnit val="0.2"/>
      </c:valAx>
    </c:plotArea>
    <c:legend>
      <c:legendPos val="b"/>
      <c:layout/>
    </c:legend>
    <c:plotVisOnly val="1"/>
  </c:chart>
  <c:spPr>
    <a:noFill/>
    <a:ln>
      <a:noFill/>
    </a:ln>
  </c:spPr>
  <c:txPr>
    <a:bodyPr/>
    <a:lstStyle/>
    <a:p>
      <a:pPr>
        <a:defRPr sz="1400" b="1">
          <a:latin typeface="Verdana" pitchFamily="34" charset="0"/>
          <a:ea typeface="Verdana" pitchFamily="34" charset="0"/>
          <a:cs typeface="Verdana" pitchFamily="34" charset="0"/>
        </a:defRPr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0.29118</cdr:x>
      <cdr:y>0.575</cdr:y>
    </cdr:from>
    <cdr:to>
      <cdr:x>0.6822</cdr:x>
      <cdr:y>0.70138</cdr:y>
    </cdr:to>
    <cdr:sp macro="" textlink="">
      <cdr:nvSpPr>
        <cdr:cNvPr id="3" name="TextBox 19"/>
        <cdr:cNvSpPr txBox="1"/>
      </cdr:nvSpPr>
      <cdr:spPr>
        <a:xfrm xmlns:a="http://schemas.openxmlformats.org/drawingml/2006/main">
          <a:off x="2500330" y="3286148"/>
          <a:ext cx="3357586" cy="72226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ru-RU" sz="1400" b="1" i="1" dirty="0">
              <a:solidFill>
                <a:srgbClr val="0033CC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"профильная" группа</a:t>
          </a:r>
        </a:p>
      </cdr:txBody>
    </cdr:sp>
  </cdr:relSizeAnchor>
  <cdr:relSizeAnchor xmlns:cdr="http://schemas.openxmlformats.org/drawingml/2006/chartDrawing">
    <cdr:from>
      <cdr:x>0.33333</cdr:x>
      <cdr:y>0.0625</cdr:y>
    </cdr:from>
    <cdr:to>
      <cdr:x>0.69107</cdr:x>
      <cdr:y>0.14918</cdr:y>
    </cdr:to>
    <cdr:sp macro="" textlink="">
      <cdr:nvSpPr>
        <cdr:cNvPr id="4" name="TextBox 19"/>
        <cdr:cNvSpPr txBox="1"/>
      </cdr:nvSpPr>
      <cdr:spPr>
        <a:xfrm xmlns:a="http://schemas.openxmlformats.org/drawingml/2006/main">
          <a:off x="3000396" y="357190"/>
          <a:ext cx="3220074" cy="49538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  <a:effectLst xmlns:a="http://schemas.openxmlformats.org/drawingml/2006/main"/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ysClr val="windowText" lastClr="000000"/>
              </a:solidFill>
              <a:latin typeface="Calibri"/>
            </a:defRPr>
          </a:lvl1pPr>
          <a:lvl2pPr marL="457200" indent="0">
            <a:defRPr sz="1100">
              <a:solidFill>
                <a:sysClr val="windowText" lastClr="000000"/>
              </a:solidFill>
              <a:latin typeface="Calibri"/>
            </a:defRPr>
          </a:lvl2pPr>
          <a:lvl3pPr marL="914400" indent="0">
            <a:defRPr sz="1100">
              <a:solidFill>
                <a:sysClr val="windowText" lastClr="000000"/>
              </a:solidFill>
              <a:latin typeface="Calibri"/>
            </a:defRPr>
          </a:lvl3pPr>
          <a:lvl4pPr marL="1371600" indent="0">
            <a:defRPr sz="1100">
              <a:solidFill>
                <a:sysClr val="windowText" lastClr="000000"/>
              </a:solidFill>
              <a:latin typeface="Calibri"/>
            </a:defRPr>
          </a:lvl4pPr>
          <a:lvl5pPr marL="1828800" indent="0">
            <a:defRPr sz="1100">
              <a:solidFill>
                <a:sysClr val="windowText" lastClr="000000"/>
              </a:solidFill>
              <a:latin typeface="Calibri"/>
            </a:defRPr>
          </a:lvl5pPr>
          <a:lvl6pPr marL="2286000" indent="0">
            <a:defRPr sz="1100">
              <a:solidFill>
                <a:sysClr val="windowText" lastClr="000000"/>
              </a:solidFill>
              <a:latin typeface="Calibri"/>
            </a:defRPr>
          </a:lvl6pPr>
          <a:lvl7pPr marL="2743200" indent="0">
            <a:defRPr sz="1100">
              <a:solidFill>
                <a:sysClr val="windowText" lastClr="000000"/>
              </a:solidFill>
              <a:latin typeface="Calibri"/>
            </a:defRPr>
          </a:lvl7pPr>
          <a:lvl8pPr marL="3200400" indent="0">
            <a:defRPr sz="1100">
              <a:solidFill>
                <a:sysClr val="windowText" lastClr="000000"/>
              </a:solidFill>
              <a:latin typeface="Calibri"/>
            </a:defRPr>
          </a:lvl8pPr>
          <a:lvl9pPr marL="3657600" indent="0">
            <a:defRPr sz="1100">
              <a:solidFill>
                <a:sysClr val="windowText" lastClr="000000"/>
              </a:solidFill>
              <a:latin typeface="Calibri"/>
            </a:defRPr>
          </a:lvl9pPr>
        </a:lstStyle>
        <a:p xmlns:a="http://schemas.openxmlformats.org/drawingml/2006/main">
          <a:pPr algn="ctr"/>
          <a:r>
            <a:rPr lang="ru-RU" sz="1400" b="1" i="1" dirty="0">
              <a:solidFill>
                <a:srgbClr val="0033CC"/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"непрофильная" группа</a:t>
          </a:r>
        </a:p>
      </cdr:txBody>
    </cdr:sp>
  </cdr:relSizeAnchor>
  <cdr:relSizeAnchor xmlns:cdr="http://schemas.openxmlformats.org/drawingml/2006/chartDrawing">
    <cdr:from>
      <cdr:x>0.25791</cdr:x>
      <cdr:y>0.825</cdr:y>
    </cdr:from>
    <cdr:to>
      <cdr:x>0.72932</cdr:x>
      <cdr:y>0.87229</cdr:y>
    </cdr:to>
    <cdr:sp macro="" textlink="">
      <cdr:nvSpPr>
        <cdr:cNvPr id="5" name="TextBox 8"/>
        <cdr:cNvSpPr txBox="1"/>
      </cdr:nvSpPr>
      <cdr:spPr>
        <a:xfrm xmlns:a="http://schemas.openxmlformats.org/drawingml/2006/main">
          <a:off x="2214578" y="4714908"/>
          <a:ext cx="4047898" cy="27026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9pPr>
        </a:lstStyle>
        <a:p xmlns:a="http://schemas.openxmlformats.org/drawingml/2006/main">
          <a:pPr algn="ctr"/>
          <a:r>
            <a:rPr lang="ru-RU" sz="1200" b="1" i="1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«непрофильная» группа</a:t>
          </a:r>
          <a:endParaRPr lang="ru-RU" sz="1200" b="1" i="1" dirty="0">
            <a:solidFill>
              <a:schemeClr val="tx2">
                <a:lumMod val="50000"/>
              </a:schemeClr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cdr:txBody>
    </cdr:sp>
  </cdr:relSizeAnchor>
  <cdr:relSizeAnchor xmlns:cdr="http://schemas.openxmlformats.org/drawingml/2006/chartDrawing">
    <cdr:from>
      <cdr:x>0.33278</cdr:x>
      <cdr:y>0.66216</cdr:y>
    </cdr:from>
    <cdr:to>
      <cdr:x>0.67388</cdr:x>
      <cdr:y>0.71456</cdr:y>
    </cdr:to>
    <cdr:sp macro="" textlink="">
      <cdr:nvSpPr>
        <cdr:cNvPr id="6" name="TextBox 8"/>
        <cdr:cNvSpPr txBox="1"/>
      </cdr:nvSpPr>
      <cdr:spPr>
        <a:xfrm xmlns:a="http://schemas.openxmlformats.org/drawingml/2006/main">
          <a:off x="2857520" y="3500462"/>
          <a:ext cx="2928954" cy="27700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9pPr>
        </a:lstStyle>
        <a:p xmlns:a="http://schemas.openxmlformats.org/drawingml/2006/main">
          <a:pPr algn="ctr"/>
          <a:r>
            <a:rPr lang="ru-RU" sz="1200" b="1" i="1" dirty="0" smtClean="0">
              <a:solidFill>
                <a:srgbClr val="1F497D">
                  <a:lumMod val="50000"/>
                </a:srgbClr>
              </a:solidFill>
              <a:latin typeface="Verdana" pitchFamily="34" charset="0"/>
              <a:ea typeface="Verdana" pitchFamily="34" charset="0"/>
              <a:cs typeface="Verdana" pitchFamily="34" charset="0"/>
            </a:rPr>
            <a:t>«профильная» группа</a:t>
          </a:r>
          <a:endParaRPr lang="ru-RU" sz="1200" b="1" i="1" dirty="0">
            <a:solidFill>
              <a:srgbClr val="1F497D">
                <a:lumMod val="50000"/>
              </a:srgbClr>
            </a:solidFill>
            <a:latin typeface="Verdana" pitchFamily="34" charset="0"/>
            <a:ea typeface="Verdana" pitchFamily="34" charset="0"/>
            <a:cs typeface="Verdana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0.5873</cdr:x>
      <cdr:y>0.10417</cdr:y>
    </cdr:from>
    <cdr:to>
      <cdr:x>0.63492</cdr:x>
      <cdr:y>0.18577</cdr:y>
    </cdr:to>
    <cdr:sp macro="" textlink="">
      <cdr:nvSpPr>
        <cdr:cNvPr id="2" name="Text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286380" y="471478"/>
          <a:ext cx="428628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ru-RU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Text" lastClr="000000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Text" lastClr="000000"/>
              </a:solidFill>
              <a:latin typeface="Arial" charset="0"/>
            </a:defRPr>
          </a:lvl9pPr>
        </a:lstStyle>
        <a:p xmlns:a="http://schemas.openxmlformats.org/drawingml/2006/main">
          <a:pPr algn="ctr"/>
          <a:r>
            <a:rPr lang="ru-RU" sz="1800" dirty="0">
              <a:latin typeface="Times New Roman" pitchFamily="18" charset="0"/>
              <a:cs typeface="Times New Roman" pitchFamily="18" charset="0"/>
            </a:rPr>
            <a:t>*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0.3125</cdr:x>
      <cdr:y>0.5</cdr:y>
    </cdr:from>
    <cdr:to>
      <cdr:x>0.36459</cdr:x>
      <cdr:y>0.57181</cdr:y>
    </cdr:to>
    <cdr:sp macro="" textlink="">
      <cdr:nvSpPr>
        <cdr:cNvPr id="2" name="TextBox 5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571768" y="2571768"/>
          <a:ext cx="428628" cy="36933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pPr algn="ctr"/>
          <a:r>
            <a:rPr lang="ru-RU" sz="1800" dirty="0">
              <a:latin typeface="Times New Roman" pitchFamily="18" charset="0"/>
              <a:cs typeface="Times New Roman" pitchFamily="18" charset="0"/>
            </a:rPr>
            <a:t>*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7FC8F4-6C78-404E-897B-69635DCD0089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A82D2-14F8-48B3-87BA-2219AC40FF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4054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7312E-9BB7-4578-B24E-A9E8ABA8E240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56061-F1FF-44C7-BE80-1504645E035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1071546"/>
            <a:ext cx="8858280" cy="460851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Особенности  адаптации первокурсников биологического факультета в зависимости от профиля обучения в школе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Н.Г.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Блинова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Н.В. Аверьянова, Н.Н.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Кошко</a:t>
            </a:r>
            <a:endParaRPr lang="ru-RU" sz="2000" b="1" dirty="0">
              <a:solidFill>
                <a:schemeClr val="tx2">
                  <a:lumMod val="75000"/>
                </a:schemeClr>
              </a:solidFill>
              <a:effectLst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Рисунок 5" descr="кемгу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8082" y="1"/>
            <a:ext cx="1785918" cy="1500173"/>
          </a:xfrm>
          <a:prstGeom prst="rect">
            <a:avLst/>
          </a:prstGeom>
          <a:scene3d>
            <a:camera prst="orthographicFront"/>
            <a:lightRig rig="threePt" dir="t"/>
          </a:scene3d>
          <a:sp3d extrusionH="76200">
            <a:bevelT w="114300" h="120650"/>
            <a:extrusionClr>
              <a:schemeClr val="tx2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357166"/>
            <a:ext cx="8786874" cy="591187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b="1" dirty="0" smtClean="0">
                <a:solidFill>
                  <a:srgbClr val="160AB6"/>
                </a:solidFill>
                <a:latin typeface="Times New Roman" pitchFamily="18" charset="0"/>
                <a:cs typeface="Times New Roman" pitchFamily="18" charset="0"/>
              </a:rPr>
              <a:t>Цель: Изучить влияние профильного обучения в школе на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rgbClr val="160AB6"/>
                </a:solidFill>
                <a:latin typeface="Times New Roman" pitchFamily="18" charset="0"/>
                <a:cs typeface="Times New Roman" pitchFamily="18" charset="0"/>
              </a:rPr>
              <a:t>показатели адаптации студентов к учебной деятельности</a:t>
            </a:r>
          </a:p>
          <a:p>
            <a:pPr algn="just">
              <a:buNone/>
            </a:pPr>
            <a:endParaRPr lang="ru-RU" sz="2400" b="1" dirty="0">
              <a:solidFill>
                <a:srgbClr val="160AB6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b="1" dirty="0" smtClean="0">
                <a:solidFill>
                  <a:srgbClr val="160AB6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400" b="1" dirty="0">
                <a:solidFill>
                  <a:srgbClr val="160AB6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400" b="1" dirty="0" smtClean="0">
                <a:solidFill>
                  <a:srgbClr val="160AB6"/>
                </a:solidFill>
                <a:latin typeface="Times New Roman" pitchFamily="18" charset="0"/>
                <a:cs typeface="Times New Roman" pitchFamily="18" charset="0"/>
              </a:rPr>
              <a:t>Установить профиль обучения в школе у первокурсников биологического факультета. </a:t>
            </a:r>
            <a:endParaRPr lang="ru-RU" sz="2400" b="1" dirty="0">
              <a:solidFill>
                <a:srgbClr val="160AB6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ru-RU" sz="2400" b="1" dirty="0" smtClean="0">
                <a:solidFill>
                  <a:srgbClr val="160AB6"/>
                </a:solidFill>
                <a:latin typeface="Times New Roman" pitchFamily="18" charset="0"/>
                <a:cs typeface="Times New Roman" pitchFamily="18" charset="0"/>
              </a:rPr>
              <a:t>Изучить особенности адаптации студентов биологического факультета к началу обучения в вузе.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400" b="1" dirty="0" smtClean="0">
                <a:solidFill>
                  <a:srgbClr val="160AB6"/>
                </a:solidFill>
                <a:latin typeface="Times New Roman" pitchFamily="18" charset="0"/>
                <a:cs typeface="Times New Roman" pitchFamily="18" charset="0"/>
              </a:rPr>
              <a:t>Вывить роль </a:t>
            </a:r>
            <a:r>
              <a:rPr lang="ru-RU" sz="2400" b="1" dirty="0">
                <a:solidFill>
                  <a:srgbClr val="160AB6"/>
                </a:solidFill>
                <a:latin typeface="Times New Roman" pitchFamily="18" charset="0"/>
                <a:cs typeface="Times New Roman" pitchFamily="18" charset="0"/>
              </a:rPr>
              <a:t>профильного обучения в школе на особенности адаптации студентов к учебной деятельности на биологическом </a:t>
            </a:r>
            <a:r>
              <a:rPr lang="ru-RU" sz="2400" b="1" dirty="0" smtClean="0">
                <a:solidFill>
                  <a:srgbClr val="160AB6"/>
                </a:solidFill>
                <a:latin typeface="Times New Roman" pitchFamily="18" charset="0"/>
                <a:cs typeface="Times New Roman" pitchFamily="18" charset="0"/>
              </a:rPr>
              <a:t>факультете.  </a:t>
            </a:r>
            <a:endParaRPr lang="ru-RU" sz="2400" b="1" dirty="0">
              <a:solidFill>
                <a:srgbClr val="160AB6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 descr="colourback_1008.jpg"/>
          <p:cNvPicPr>
            <a:picLocks noChangeAspect="1"/>
          </p:cNvPicPr>
          <p:nvPr/>
        </p:nvPicPr>
        <p:blipFill>
          <a:blip r:embed="rId2" cstate="print">
            <a:lum bright="4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2214546" y="857232"/>
            <a:ext cx="4572032" cy="1500198"/>
          </a:xfrm>
          <a:prstGeom prst="roundRect">
            <a:avLst/>
          </a:prstGeom>
          <a:solidFill>
            <a:srgbClr val="FFFFDD"/>
          </a:solidFill>
          <a:ln w="3175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Студенты 1 курса биологического факультета </a:t>
            </a:r>
            <a:r>
              <a:rPr lang="ru-RU" b="1" dirty="0" err="1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КемГУ</a:t>
            </a:r>
            <a:endParaRPr lang="ru-RU" b="1" dirty="0" smtClean="0">
              <a:solidFill>
                <a:srgbClr val="00006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ru-RU" b="1" dirty="0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юноши-</a:t>
            </a:r>
            <a:r>
              <a:rPr lang="en-US" b="1" dirty="0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4</a:t>
            </a:r>
            <a:r>
              <a:rPr lang="ru-RU" b="1" dirty="0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0, </a:t>
            </a:r>
          </a:p>
          <a:p>
            <a:pPr algn="ctr"/>
            <a:r>
              <a:rPr lang="ru-RU" b="1" dirty="0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девушки –</a:t>
            </a:r>
            <a:r>
              <a:rPr lang="en-US" b="1" dirty="0" smtClean="0">
                <a:solidFill>
                  <a:srgbClr val="00006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104</a:t>
            </a:r>
            <a:endParaRPr lang="ru-RU" b="1" dirty="0" smtClean="0">
              <a:solidFill>
                <a:srgbClr val="00006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28662" y="2928934"/>
            <a:ext cx="2857520" cy="1000132"/>
          </a:xfrm>
          <a:prstGeom prst="roundRect">
            <a:avLst/>
          </a:prstGeom>
          <a:solidFill>
            <a:srgbClr val="FFFFDD"/>
          </a:solidFill>
          <a:ln w="3175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«Профильная» группа</a:t>
            </a:r>
          </a:p>
          <a:p>
            <a:pPr algn="ctr"/>
            <a:r>
              <a:rPr lang="en-US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6</a:t>
            </a:r>
            <a:r>
              <a:rPr lang="ru-RU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 студента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72132" y="2857496"/>
            <a:ext cx="2714644" cy="1008063"/>
          </a:xfrm>
          <a:prstGeom prst="roundRect">
            <a:avLst/>
          </a:prstGeom>
          <a:solidFill>
            <a:srgbClr val="FFFFDD"/>
          </a:solidFill>
          <a:ln w="3175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«Непрофильная» группа</a:t>
            </a:r>
          </a:p>
          <a:p>
            <a:pPr algn="ctr"/>
            <a:r>
              <a:rPr lang="en-US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5</a:t>
            </a:r>
            <a:r>
              <a:rPr lang="ru-RU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8 студентов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643042" y="4786322"/>
            <a:ext cx="5786478" cy="928694"/>
          </a:xfrm>
          <a:prstGeom prst="roundRect">
            <a:avLst/>
          </a:prstGeom>
          <a:solidFill>
            <a:srgbClr val="FFFFDD"/>
          </a:solidFill>
          <a:ln w="3175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00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Исследование проводилось  в  начале 1 семестра (октябрь-ноябрь)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cxnSp>
        <p:nvCxnSpPr>
          <p:cNvPr id="19" name="Прямая со стрелкой 18"/>
          <p:cNvCxnSpPr>
            <a:endCxn id="7" idx="0"/>
          </p:cNvCxnSpPr>
          <p:nvPr/>
        </p:nvCxnSpPr>
        <p:spPr>
          <a:xfrm rot="10800000" flipV="1">
            <a:off x="2357422" y="2357430"/>
            <a:ext cx="1285884" cy="571504"/>
          </a:xfrm>
          <a:prstGeom prst="straightConnector1">
            <a:avLst/>
          </a:prstGeom>
          <a:ln w="254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9" idx="0"/>
          </p:cNvCxnSpPr>
          <p:nvPr/>
        </p:nvCxnSpPr>
        <p:spPr>
          <a:xfrm>
            <a:off x="5500694" y="2357430"/>
            <a:ext cx="1428760" cy="500066"/>
          </a:xfrm>
          <a:prstGeom prst="straightConnector1">
            <a:avLst/>
          </a:prstGeom>
          <a:ln w="25400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714480" y="214290"/>
            <a:ext cx="5643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ОБЪЕКТ ИССЛЕДОВАНИЯ</a:t>
            </a:r>
            <a:endParaRPr lang="ru-RU" sz="2000" b="1" i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214546" y="4214818"/>
            <a:ext cx="493276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ОРГАНИЗАЦИЯ ИССЛЕДОВАНИЯ</a:t>
            </a:r>
            <a:endParaRPr lang="ru-RU" sz="2000" i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Рисунок 24" descr="colourback_1008.jpg"/>
          <p:cNvPicPr>
            <a:picLocks noChangeAspect="1"/>
          </p:cNvPicPr>
          <p:nvPr/>
        </p:nvPicPr>
        <p:blipFill>
          <a:blip r:embed="rId2" cstate="print">
            <a:lum bright="4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714348" y="4857760"/>
            <a:ext cx="7715304" cy="642942"/>
          </a:xfrm>
          <a:prstGeom prst="roundRect">
            <a:avLst/>
          </a:prstGeom>
          <a:solidFill>
            <a:srgbClr val="FFFFDD"/>
          </a:solidFill>
          <a:ln w="3175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u="sng" dirty="0" smtClean="0">
                <a:solidFill>
                  <a:srgbClr val="160A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Результативность учебной деятельности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Успеваемость по профильным предметам</a:t>
            </a:r>
            <a:r>
              <a:rPr lang="ru-RU" sz="13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балл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28596" y="857232"/>
            <a:ext cx="8358246" cy="1928826"/>
          </a:xfrm>
          <a:prstGeom prst="roundRect">
            <a:avLst/>
          </a:prstGeom>
          <a:solidFill>
            <a:srgbClr val="FFFFDD"/>
          </a:solidFill>
          <a:ln w="3175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u="sng" dirty="0" smtClean="0">
                <a:solidFill>
                  <a:srgbClr val="160A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Оценка </a:t>
            </a:r>
            <a:r>
              <a:rPr lang="ru-RU" sz="1400" b="1" u="sng" dirty="0">
                <a:solidFill>
                  <a:srgbClr val="160A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функционального состояния </a:t>
            </a:r>
            <a:r>
              <a:rPr lang="en-US" sz="1400" b="1" u="sng" dirty="0">
                <a:solidFill>
                  <a:srgbClr val="160A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1400" b="1" u="sng" dirty="0" err="1">
                <a:solidFill>
                  <a:srgbClr val="160A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сердечно-сосудистой</a:t>
            </a:r>
            <a:r>
              <a:rPr lang="ru-RU" sz="1400" b="1" u="sng" dirty="0">
                <a:solidFill>
                  <a:srgbClr val="160A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1400" b="1" u="sng" dirty="0" smtClean="0">
                <a:solidFill>
                  <a:srgbClr val="160A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системы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 smtClean="0">
              <a:solidFill>
                <a:srgbClr val="160AB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Частота сердечных сокращений (ЧСС), уд. в мин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Амплитуда 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моды (</a:t>
            </a:r>
            <a:r>
              <a:rPr lang="ru-RU" sz="1400" b="1" dirty="0" err="1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АМо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), %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Мода 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(Мо), сек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Вариационный 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размах (</a:t>
            </a:r>
            <a:r>
              <a:rPr lang="el-GR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Δ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Х), сек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Индекс 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напряжения (ИН), </a:t>
            </a:r>
            <a:r>
              <a:rPr lang="ru-RU" sz="1400" b="1" dirty="0" err="1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усл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 ед</a:t>
            </a:r>
            <a:r>
              <a:rPr lang="ru-RU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Степень напряжения механизмов вегетативной регуляции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71472" y="3143248"/>
            <a:ext cx="8001056" cy="928694"/>
          </a:xfrm>
          <a:prstGeom prst="roundRect">
            <a:avLst/>
          </a:prstGeom>
          <a:solidFill>
            <a:srgbClr val="FFFFDD"/>
          </a:solidFill>
          <a:ln w="31750"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/>
          <a:lstStyle/>
          <a:p>
            <a:pPr algn="ctr"/>
            <a:r>
              <a:rPr lang="ru-RU" sz="1400" b="1" u="sng" dirty="0" smtClean="0">
                <a:solidFill>
                  <a:srgbClr val="160A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Оценка </a:t>
            </a:r>
            <a:r>
              <a:rPr lang="ru-RU" sz="1400" b="1" u="sng" dirty="0" err="1" smtClean="0">
                <a:solidFill>
                  <a:srgbClr val="160A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психоэмоционального</a:t>
            </a:r>
            <a:r>
              <a:rPr lang="ru-RU" sz="1400" b="1" u="sng" dirty="0" smtClean="0">
                <a:solidFill>
                  <a:srgbClr val="160AB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 состояния</a:t>
            </a:r>
            <a:endParaRPr lang="ru-RU" sz="1400" b="1" dirty="0">
              <a:solidFill>
                <a:srgbClr val="160AB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Самочувствие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ru-RU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активность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настроение (тест САН),</a:t>
            </a:r>
            <a:r>
              <a:rPr lang="en-US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балл</a:t>
            </a:r>
          </a:p>
          <a:p>
            <a:pPr algn="ctr"/>
            <a:r>
              <a:rPr lang="ru-RU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Ситуативная</a:t>
            </a:r>
            <a:r>
              <a:rPr lang="en-US" sz="1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тревожность (СТ),  (тест </a:t>
            </a:r>
            <a:r>
              <a:rPr lang="ru-RU" sz="1400" b="1" dirty="0" err="1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Спилбергера-Ханина</a:t>
            </a:r>
            <a:r>
              <a:rPr lang="ru-RU" sz="1400" b="1" dirty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), балл</a:t>
            </a:r>
          </a:p>
          <a:p>
            <a:pPr algn="just">
              <a:buFontTx/>
              <a:buChar char="-"/>
            </a:pP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357422" y="0"/>
            <a:ext cx="48301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Методы исследования</a:t>
            </a:r>
            <a:endParaRPr lang="ru-RU" sz="2800" b="1" i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28604"/>
            <a:ext cx="9358346" cy="55212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160AB6"/>
                </a:solidFill>
                <a:latin typeface="Times New Roman" pitchFamily="18" charset="0"/>
                <a:cs typeface="Times New Roman" pitchFamily="18" charset="0"/>
              </a:rPr>
              <a:t>Организация учебного процесса на биологическом факультете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85720" y="1928802"/>
          <a:ext cx="8572560" cy="2661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86346"/>
                <a:gridCol w="3786214"/>
              </a:tblGrid>
              <a:tr h="348478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Смена обучения</a:t>
                      </a:r>
                      <a:endParaRPr lang="ru-RU" sz="2000" dirty="0">
                        <a:solidFill>
                          <a:srgbClr val="160AB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Первая смена</a:t>
                      </a:r>
                      <a:endParaRPr lang="ru-RU" sz="2000" dirty="0">
                        <a:solidFill>
                          <a:srgbClr val="160AB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983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Длительность учебной недели</a:t>
                      </a:r>
                      <a:endParaRPr lang="ru-RU" sz="2000" dirty="0">
                        <a:solidFill>
                          <a:srgbClr val="160AB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Шестидневная учебная неделя</a:t>
                      </a:r>
                      <a:endParaRPr lang="ru-RU" sz="2000" dirty="0">
                        <a:solidFill>
                          <a:srgbClr val="160AB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55271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Недельная аудиторная нагрузка всего: </a:t>
                      </a:r>
                    </a:p>
                    <a:p>
                      <a:endParaRPr lang="ru-RU" sz="2000" dirty="0" smtClean="0">
                        <a:solidFill>
                          <a:srgbClr val="160AB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</a:t>
                      </a:r>
                      <a:r>
                        <a:rPr lang="ru-RU" sz="2000" dirty="0" err="1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общепрофессиональные</a:t>
                      </a:r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дисциплины</a:t>
                      </a:r>
                    </a:p>
                    <a:p>
                      <a:endParaRPr lang="ru-RU" sz="2000" dirty="0" smtClean="0">
                        <a:solidFill>
                          <a:srgbClr val="160AB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 профессиональные дисциплины</a:t>
                      </a:r>
                      <a:endParaRPr lang="ru-RU" sz="2000" dirty="0">
                        <a:solidFill>
                          <a:srgbClr val="160AB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 часа</a:t>
                      </a:r>
                    </a:p>
                    <a:p>
                      <a:pPr algn="ctr"/>
                      <a:endParaRPr lang="ru-RU" sz="2000" dirty="0" smtClean="0">
                        <a:solidFill>
                          <a:srgbClr val="160AB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часов</a:t>
                      </a:r>
                    </a:p>
                    <a:p>
                      <a:pPr algn="ctr"/>
                      <a:endParaRPr lang="ru-RU" sz="2000" dirty="0" smtClean="0">
                        <a:solidFill>
                          <a:srgbClr val="160AB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00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r>
                        <a:rPr lang="ru-RU" sz="2000" baseline="0" dirty="0" smtClean="0">
                          <a:solidFill>
                            <a:srgbClr val="160AB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часа</a:t>
                      </a:r>
                      <a:endParaRPr lang="ru-RU" sz="2000" dirty="0">
                        <a:solidFill>
                          <a:srgbClr val="160AB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Данные о профиле обучения</a:t>
            </a:r>
            <a:br>
              <a:rPr lang="ru-RU" sz="2800" b="1" i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800" b="1" i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первокурсников в школе</a:t>
            </a:r>
            <a:r>
              <a:rPr lang="ru-RU" sz="2800" i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ru-RU" sz="2800" i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ru-RU" sz="2800" dirty="0">
              <a:solidFill>
                <a:srgbClr val="160AB6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59341268"/>
              </p:ext>
            </p:extLst>
          </p:nvPr>
        </p:nvGraphicFramePr>
        <p:xfrm>
          <a:off x="142844" y="785794"/>
          <a:ext cx="9001156" cy="5715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28604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Успеваемость, вегетативные и психологические показатели у первокурсников в «профильных» и «непрофильных» группах биологического  факультета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416830816"/>
              </p:ext>
            </p:extLst>
          </p:nvPr>
        </p:nvGraphicFramePr>
        <p:xfrm>
          <a:off x="107504" y="548680"/>
          <a:ext cx="8677628" cy="61716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31505"/>
                <a:gridCol w="672009"/>
                <a:gridCol w="1851759"/>
                <a:gridCol w="1658865"/>
                <a:gridCol w="1463490"/>
              </a:tblGrid>
              <a:tr h="722354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  <a:p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endParaRPr lang="ru-RU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Пол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«Профильная» группа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</a:t>
                      </a:r>
                      <a:r>
                        <a:rPr lang="ru-RU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=64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«Непрофильная» группа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n</a:t>
                      </a:r>
                      <a:r>
                        <a:rPr lang="ru-RU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=36</a:t>
                      </a: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Достоверность </a:t>
                      </a:r>
                      <a:r>
                        <a:rPr lang="ru-RU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различий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p</a:t>
                      </a:r>
                      <a:r>
                        <a:rPr lang="ru-RU" sz="14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&lt;0,05</a:t>
                      </a:r>
                      <a:endParaRPr lang="ru-RU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992"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</a:t>
                      </a:r>
                      <a:endParaRPr lang="ru-RU" sz="12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0785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Мо в покое (сек)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0,82±0,03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0,84±0,05</a:t>
                      </a:r>
                    </a:p>
                  </a:txBody>
                  <a:tcPr marL="68580" marR="6858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70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0,80±0,02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0,81±0,02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</a:tr>
              <a:tr h="276098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АМо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в покое (%)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49,75±3,8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33,33±2,3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</a:tr>
              <a:tr h="2070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45,44±3,6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42,00±1,9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7074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Δ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X 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покое (сек)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0,30±0,02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0,24±0,01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63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0,22±0,02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0,28±0,03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</a:p>
                  </a:txBody>
                  <a:tcPr marL="68580" marR="68580" marT="0" marB="0" anchor="ctr"/>
                </a:tc>
              </a:tr>
              <a:tr h="206387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ИН в покое (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усл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ед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)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131,14±23,8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56,83±8,7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</a:p>
                  </a:txBody>
                  <a:tcPr marL="68580" marR="68580" marT="0" marB="0" anchor="ctr"/>
                </a:tc>
              </a:tr>
              <a:tr h="2190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 </a:t>
                      </a:r>
                      <a:endParaRPr lang="ru-RU" sz="12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82±13,8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134,44±15,2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</a:p>
                  </a:txBody>
                  <a:tcPr marL="68580" marR="68580" marT="0" marB="0" anchor="ctr"/>
                </a:tc>
              </a:tr>
              <a:tr h="215749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Мо в 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ортостазе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(сек)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0,64±0,02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0,72±0,05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</a:p>
                  </a:txBody>
                  <a:tcPr marL="68580" marR="68580" marT="0" marB="0" anchor="ctr"/>
                </a:tc>
              </a:tr>
              <a:tr h="2063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0,66±0,02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0,64±0,01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26399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АМо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в 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ортостазе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(%)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44,75±1,6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41,3±2,4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</a:tr>
              <a:tr h="2070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40,33±1,2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44,56±3,6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6387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Δ</a:t>
                      </a:r>
                      <a:r>
                        <a:rPr lang="en-US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X 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ортостазе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(сек)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0,22±0,03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0,24±0,01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</a:tr>
              <a:tr h="2063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0,19±0,02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0,22±0,02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</a:tr>
              <a:tr h="206387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ИН в 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ортостазе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(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усл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</a:t>
                      </a:r>
                      <a:r>
                        <a:rPr lang="ru-RU" sz="1200" b="1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ед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)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308,20±12,8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203,58±6,4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230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299,15±13,2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196,85±24,1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</a:p>
                  </a:txBody>
                  <a:tcPr marL="68580" marR="68580" marT="0" marB="0" anchor="ctr"/>
                </a:tc>
              </a:tr>
              <a:tr h="223012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Дни, пропущенные по болезни на 1 чел.</a:t>
                      </a:r>
                      <a:r>
                        <a:rPr lang="en-US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/</a:t>
                      </a:r>
                      <a:r>
                        <a:rPr lang="ru-RU" sz="1200" b="1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семестр</a:t>
                      </a: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4,12±0,1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3,00±0,89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23012">
                <a:tc vMerge="1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3,00±0,7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6,40±1,31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1,2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06527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Ситуативная тревожность (балл)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76275" algn="l"/>
                        </a:tabLst>
                      </a:pPr>
                      <a:r>
                        <a:rPr lang="ru-RU" sz="12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39,75±2,5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46,13±1,4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</a:p>
                  </a:txBody>
                  <a:tcPr marL="68580" marR="68580" marT="0" marB="0" anchor="ctr"/>
                </a:tc>
              </a:tr>
              <a:tr h="2116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35,69±1,4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40,3±1,2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</a:p>
                  </a:txBody>
                  <a:tcPr marL="68580" marR="68580" marT="0" marB="0" anchor="ctr"/>
                </a:tc>
              </a:tr>
              <a:tr h="21167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Интегративный показатель САН (балл)</a:t>
                      </a:r>
                      <a:endParaRPr lang="ru-RU" sz="12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52,0±1,8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48,66±1,2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</a:tr>
              <a:tr h="2116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52,77±1,6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44,00±2,7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</a:p>
                  </a:txBody>
                  <a:tcPr marL="68580" marR="68580" marT="0" marB="0" anchor="ctr"/>
                </a:tc>
              </a:tr>
              <a:tr h="211675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Профильная успеваемость (балл)</a:t>
                      </a:r>
                      <a:endParaRPr lang="ru-RU" sz="120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ю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3,51±0,1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3,25±0,09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116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д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3,96±0,1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3,51±0,1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1-2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964488" cy="1008112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Соотношение студентов с разным уровнем напряжения механизмов регуляции в </a:t>
            </a:r>
            <a:br>
              <a:rPr lang="ru-RU" sz="22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2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«профильных» и «непрофильных» группах 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4744"/>
            <a:ext cx="9001156" cy="5733256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 lvl="0">
              <a:buNone/>
            </a:pPr>
            <a:endParaRPr lang="ru-RU" sz="20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>
              <a:buNone/>
            </a:pPr>
            <a:r>
              <a:rPr lang="ru-RU" sz="1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</a:p>
          <a:p>
            <a:pPr lvl="0">
              <a:buNone/>
            </a:pPr>
            <a:r>
              <a:rPr lang="ru-RU" sz="1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Примечание: *- достоверность различий между количеством студентов с одинаковым функциональным состоянием в разных группах на факультете при </a:t>
            </a:r>
            <a:r>
              <a:rPr lang="en-US" sz="1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</a:t>
            </a:r>
            <a:r>
              <a:rPr lang="ru-RU" sz="1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˂0,05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83568" y="1196752"/>
          <a:ext cx="7704856" cy="4518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195736" y="3212976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707904" y="3573016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195736" y="2420888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3707904" y="2708920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Соотношение студентов с разным уровнем самочувствия, активности и настроения в «профильных» и «непрофильных» группах</a:t>
            </a:r>
            <a:endParaRPr lang="ru-RU" sz="2400" dirty="0">
              <a:solidFill>
                <a:srgbClr val="160AB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0" y="1600200"/>
          <a:ext cx="9001156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214282" y="6357958"/>
            <a:ext cx="91440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*- Достоверность различий между количеством студентов с одинаковым уровнем показателя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000892" y="2071678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715436" cy="11430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Соотношение студентов с разным уровнем ситуативной тревожности в </a:t>
            </a:r>
            <a:br>
              <a:rPr lang="ru-RU" sz="2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«профильных» и «непрофильных» группах</a:t>
            </a:r>
            <a:endParaRPr lang="ru-RU" sz="2400" dirty="0">
              <a:solidFill>
                <a:srgbClr val="160AB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707904" y="2348880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2123728" y="1988840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2123728" y="3861048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3707904" y="4149080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686800" cy="11430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Соотношение студентов с разным уровнем профильной успеваемости </a:t>
            </a:r>
            <a:br>
              <a:rPr lang="ru-RU" sz="2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4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 «профильных» и «непрофильных» группах</a:t>
            </a:r>
            <a:endParaRPr lang="ru-RU" sz="2400" dirty="0">
              <a:solidFill>
                <a:srgbClr val="160AB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23728" y="2780928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3707904" y="2348880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5292080" y="3212976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6876256" y="2564904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6876256" y="3501008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5292080" y="4293096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Процентное распределение первокурсников по типам приспособительных реакций </a:t>
            </a:r>
            <a:br>
              <a:rPr lang="ru-RU" sz="20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r>
              <a:rPr lang="ru-RU" sz="2000" b="1" dirty="0" smtClean="0">
                <a:solidFill>
                  <a:srgbClr val="160AB6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в «профильной» и «непрофильной» группах</a:t>
            </a:r>
            <a:endParaRPr lang="ru-RU" sz="2000" dirty="0">
              <a:solidFill>
                <a:srgbClr val="160AB6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071546"/>
          <a:ext cx="8229600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357422" y="4000504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5500694" y="3071810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6215074" y="4572008"/>
            <a:ext cx="4286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*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olourback_1008.jpg"/>
          <p:cNvPicPr>
            <a:picLocks noChangeAspect="1"/>
          </p:cNvPicPr>
          <p:nvPr/>
        </p:nvPicPr>
        <p:blipFill>
          <a:blip r:embed="rId2" cstate="print">
            <a:lum bright="12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rgbClr val="8238BA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994122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Выводы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28670"/>
            <a:ext cx="8929718" cy="5500726"/>
          </a:xfrm>
        </p:spPr>
        <p:txBody>
          <a:bodyPr>
            <a:normAutofit/>
          </a:bodyPr>
          <a:lstStyle/>
          <a:p>
            <a:pPr algn="just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1. Первокурсники биологического факультета, обучавшиеся в школе по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ественнонаучному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профилю, отличаются от студентов, обучавшихся в школе по гуманитарному профилю, высокой результативностью учебной деятельности с меньшими функциональными 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психо-эмоциональными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затратами.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2. Установлено, что профильное обучение в школе способствует формированию приспособительных реакций у первокурсников, обучавшихся в школе по профилю факультета, в большей степени по компенсаторному типу, а у обучавшихся в школе не по профилю факультета – по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дезадаптивному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типу.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5080</TotalTime>
  <Words>682</Words>
  <Application>Microsoft Office PowerPoint</Application>
  <PresentationFormat>Экран (4:3)</PresentationFormat>
  <Paragraphs>271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Особенности  адаптации первокурсников биологического факультета в зависимости от профиля обучения в школе        Н.Г. Блинова, Н.В. Аверьянова, Н.Н. Кошко</vt:lpstr>
      <vt:lpstr>Слайд 2</vt:lpstr>
      <vt:lpstr>Слайд 3</vt:lpstr>
      <vt:lpstr>Слайд 4</vt:lpstr>
      <vt:lpstr>Организация учебного процесса на биологическом факультете </vt:lpstr>
      <vt:lpstr>Данные о профиле обучения первокурсников в школе </vt:lpstr>
      <vt:lpstr>Успеваемость, вегетативные и психологические показатели у первокурсников в «профильных» и «непрофильных» группах биологического  факультета</vt:lpstr>
      <vt:lpstr>Соотношение студентов с разным уровнем напряжения механизмов регуляции в  «профильных» и «непрофильных» группах  </vt:lpstr>
      <vt:lpstr>Соотношение студентов с разным уровнем самочувствия, активности и настроения в «профильных» и «непрофильных» группах</vt:lpstr>
      <vt:lpstr>Соотношение студентов с разным уровнем ситуативной тревожности в  «профильных» и «непрофильных» группах</vt:lpstr>
      <vt:lpstr>Соотношение студентов с разным уровнем профильной успеваемости  в «профильных» и «непрофильных» группах</vt:lpstr>
      <vt:lpstr>Процентное распределение первокурсников по типам приспособительных реакций  в «профильной» и «непрофильной» группах</vt:lpstr>
      <vt:lpstr>Выводы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ВЛИЯНИЕ ПРОФИЛЬНОГО ОБУЧЕНИЯ В ШКОЛЕ НА ПОКАЗАТЕЛИ ПСИХОФИЗИОЛОГИЧЕСКОЙ АДАПТАЦИИ СТУДЕНТОВ К УЧЕБНОЙ ДЕЯТЕЛЬНОСТИ (ПРОФИЛЬНОЕ ОБУЧЕНИЕ В ШКОЛЕ КАК ФАКТОР ПСИХОФИЗИОЛОГИЧЕСКОЙ АДАПТАЦИИ СТУДЕНТОВ)</dc:title>
  <dc:creator>Customer</dc:creator>
  <cp:lastModifiedBy>mna</cp:lastModifiedBy>
  <cp:revision>273</cp:revision>
  <dcterms:created xsi:type="dcterms:W3CDTF">2015-02-21T04:18:41Z</dcterms:created>
  <dcterms:modified xsi:type="dcterms:W3CDTF">2017-03-22T04:16:11Z</dcterms:modified>
</cp:coreProperties>
</file>